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7772400" cx="10058400"/>
  <p:notesSz cx="6858000" cy="9144000"/>
  <p:embeddedFontLst>
    <p:embeddedFont>
      <p:font typeface="Inter"/>
      <p:regular r:id="rId10"/>
      <p:bold r:id="rId11"/>
      <p:italic r:id="rId12"/>
      <p:boldItalic r:id="rId13"/>
    </p:embeddedFont>
    <p:embeddedFont>
      <p:font typeface="Plus Jakarta Sans Medium"/>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89C25DBC-5BEF-49CB-B576-4CC707BF7163}">
  <a:tblStyle styleId="{89C25DBC-5BEF-49CB-B576-4CC707BF7163}"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bold.fntdata"/><Relationship Id="rId14" Type="http://schemas.openxmlformats.org/officeDocument/2006/relationships/font" Target="fonts/PlusJakartaSansMedium-regular.fntdata"/><Relationship Id="rId17" Type="http://schemas.openxmlformats.org/officeDocument/2006/relationships/font" Target="fonts/PlusJakartaSansMedium-boldItalic.fntdata"/><Relationship Id="rId16"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043551cf01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043551cf0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1ac6fd175f_0_21: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1ac6fd175f_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31af073594c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31af073594c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 Id="rId11" Type="http://schemas.openxmlformats.org/officeDocument/2006/relationships/hyperlink" Target="https://docs.google.com/presentation/d/1KaAtsn5FJl6hlQ22BDoFuCOqEuAH84RfdnzTxjf9Obs/edit?usp=sharing" TargetMode="External"/><Relationship Id="rId10" Type="http://schemas.openxmlformats.org/officeDocument/2006/relationships/hyperlink" Target="https://docs.google.com/presentation/d/1j7aBQG8jRppH7MbzuzFerHVbnEESFA0umkjUYRoMUAE/edit?usp=sharing" TargetMode="External"/><Relationship Id="rId12" Type="http://schemas.openxmlformats.org/officeDocument/2006/relationships/hyperlink" Target="https://docs.google.com/presentation/d/1tdb5WrC8qRxj5h7Ba3C4dsQeVPnphTP0HMQtmbh7gnY/edit?usp=sharing" TargetMode="External"/><Relationship Id="rId9" Type="http://schemas.openxmlformats.org/officeDocument/2006/relationships/hyperlink" Target="https://docs.google.com/presentation/d/1whQ-PVPak3Df6LnTKuytj4SyV1Zqr_kUgLgEEO2K0A4/edit?usp=sharing" TargetMode="External"/><Relationship Id="rId5" Type="http://schemas.openxmlformats.org/officeDocument/2006/relationships/hyperlink" Target="https://docs.google.com/presentation/d/1nM9zgK6mD39A2HsuUwqdxy3PIophzGXm3C5XvcIouK0/edit?usp=sharing" TargetMode="External"/><Relationship Id="rId6" Type="http://schemas.openxmlformats.org/officeDocument/2006/relationships/hyperlink" Target="https://docs.google.com/presentation/d/1PQu6bQ2JGa87JYoMk_qvCqHaCLric_B_dA3fnKzALUM/edit?usp=sharing" TargetMode="External"/><Relationship Id="rId7" Type="http://schemas.openxmlformats.org/officeDocument/2006/relationships/hyperlink" Target="https://docs.google.com/presentation/d/12DhF3GgridUbVFWftfHEGf0VIyIV3UsaOMPgpU_GNDM/edit?usp=sharing" TargetMode="External"/><Relationship Id="rId8" Type="http://schemas.openxmlformats.org/officeDocument/2006/relationships/hyperlink" Target="https://docs.google.com/presentation/d/1w9-N1wuv7lYQT4gACgMqEX8zHzEQea9cOBS3vlh-FJY/edit?usp=sharing"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 Id="rId11" Type="http://schemas.openxmlformats.org/officeDocument/2006/relationships/hyperlink" Target="https://docs.google.com/presentation/d/1ZH87qoDBJjL8D5zT7VFnXHPzdeWmAdtuvsRzFmd_9vk/edit?usp=sharing" TargetMode="External"/><Relationship Id="rId10" Type="http://schemas.openxmlformats.org/officeDocument/2006/relationships/hyperlink" Target="https://docs.google.com/presentation/d/10NsgF8U73OYa4lk9nzNjFvtZzrvLSWvsLqooS67UCEY/edit?usp=sharing" TargetMode="External"/><Relationship Id="rId9" Type="http://schemas.openxmlformats.org/officeDocument/2006/relationships/hyperlink" Target="https://docs.google.com/presentation/d/1ohbMlxY_BOxN0scrMLsHjN3SA6M03jXvaFCZ3aDMeGc/edit?usp=sharing" TargetMode="External"/><Relationship Id="rId5" Type="http://schemas.openxmlformats.org/officeDocument/2006/relationships/hyperlink" Target="https://docs.google.com/presentation/d/1MjqUU0gqanH_EZqinlutWwoLlJ3gdT5tudDuor3ns2Y/edit?usp=sharing" TargetMode="External"/><Relationship Id="rId6" Type="http://schemas.openxmlformats.org/officeDocument/2006/relationships/hyperlink" Target="https://docs.google.com/presentation/d/1pk7bH89YfYm38gXpOUitz0hDiS-Y8jJPU2x23JoYp7Y/edit?usp=sharing" TargetMode="External"/><Relationship Id="rId7" Type="http://schemas.openxmlformats.org/officeDocument/2006/relationships/hyperlink" Target="https://docs.google.com/presentation/d/1Z6ZrRFYMztBz50gNIUzsIXUoU8jC_NmL6PvhZnL9hTs/edit?usp=sharing" TargetMode="External"/><Relationship Id="rId8" Type="http://schemas.openxmlformats.org/officeDocument/2006/relationships/hyperlink" Target="https://docs.google.com/presentation/d/1fa9He7JWpjS7b3ht-MUWLCJegis9Uus662YXfdWZjEM/edit?usp=sharing"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docs.google.com/presentation/d/105qoEfqzOKSH3ddcmkebh3RSvtzVQuvgqn1I4OrCUac/edit?usp=sharing" TargetMode="External"/><Relationship Id="rId6" Type="http://schemas.openxmlformats.org/officeDocument/2006/relationships/hyperlink" Target="https://docs.google.com/presentation/d/105qoEfqzOKSH3ddcmkebh3RSvtzVQuvgqn1I4OrCUac/edit?usp=sharing" TargetMode="External"/><Relationship Id="rId7" Type="http://schemas.openxmlformats.org/officeDocument/2006/relationships/hyperlink" Target="https://docs.google.com/presentation/d/105qoEfqzOKSH3ddcmkebh3RSvtzVQuvgqn1I4OrCUac/edit?usp=sharing" TargetMode="External"/><Relationship Id="rId8" Type="http://schemas.openxmlformats.org/officeDocument/2006/relationships/hyperlink" Target="https://docs.google.com/presentation/d/11NTBwG2Xqlouxd-Hs-Lav0iYu_6HJ_G4zRP81yUWUAA/edit?usp=sharing"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55" name="Google Shape;55;p13"/>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56" name="Google Shape;56;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8" name="Google Shape;58;p13"/>
          <p:cNvGraphicFramePr/>
          <p:nvPr/>
        </p:nvGraphicFramePr>
        <p:xfrm>
          <a:off x="355863" y="582125"/>
          <a:ext cx="3000000" cy="3000000"/>
        </p:xfrm>
        <a:graphic>
          <a:graphicData uri="http://schemas.openxmlformats.org/drawingml/2006/table">
            <a:tbl>
              <a:tblPr>
                <a:noFill/>
                <a:tableStyleId>{89C25DBC-5BEF-49CB-B576-4CC707BF7163}</a:tableStyleId>
              </a:tblPr>
              <a:tblGrid>
                <a:gridCol w="1633350"/>
                <a:gridCol w="4045800"/>
                <a:gridCol w="3669725"/>
              </a:tblGrid>
              <a:tr h="36045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latin typeface="Inter"/>
                          <a:ea typeface="Inter"/>
                          <a:cs typeface="Inter"/>
                          <a:sym typeface="Inter"/>
                        </a:rPr>
                        <a:t>LESSON 1: Trade Networks</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19075">
                <a:tc>
                  <a:txBody>
                    <a:bodyPr/>
                    <a:lstStyle/>
                    <a:p>
                      <a:pPr indent="0" lvl="0" marL="0" rtl="0" algn="l">
                        <a:spcBef>
                          <a:spcPts val="0"/>
                        </a:spcBef>
                        <a:spcAft>
                          <a:spcPts val="0"/>
                        </a:spcAft>
                        <a:buNone/>
                      </a:pPr>
                      <a:r>
                        <a:rPr b="1" lang="en" sz="1200">
                          <a:latin typeface="Inter"/>
                          <a:ea typeface="Inter"/>
                          <a:cs typeface="Inter"/>
                          <a:sym typeface="Inter"/>
                        </a:rPr>
                        <a:t>SUPPORTING QUESTION</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 did intra- and inter-regional trade networks foster the diffusion of goods, ideas, and disease?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46050">
                <a:tc>
                  <a:txBody>
                    <a:bodyPr/>
                    <a:lstStyle/>
                    <a:p>
                      <a:pPr indent="0" lvl="0" marL="0" rtl="0" algn="l">
                        <a:spcBef>
                          <a:spcPts val="0"/>
                        </a:spcBef>
                        <a:spcAft>
                          <a:spcPts val="0"/>
                        </a:spcAft>
                        <a:buNone/>
                      </a:pPr>
                      <a:r>
                        <a:rPr b="1" lang="en" sz="1200">
                          <a:latin typeface="Inter"/>
                          <a:ea typeface="Inter"/>
                          <a:cs typeface="Inter"/>
                          <a:sym typeface="Inter"/>
                        </a:rPr>
                        <a:t>STANDARD(S)</a:t>
                      </a:r>
                      <a:endParaRPr b="1"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latin typeface="Inter"/>
                          <a:ea typeface="Inter"/>
                          <a:cs typeface="Inter"/>
                          <a:sym typeface="Inter"/>
                        </a:rPr>
                        <a:t>2.3, 2.4, 2.5, 2.6, 2.7, 2.10</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19075">
                <a:tc>
                  <a:txBody>
                    <a:bodyPr/>
                    <a:lstStyle/>
                    <a:p>
                      <a:pPr indent="0" lvl="0" marL="0" rtl="0" algn="l">
                        <a:spcBef>
                          <a:spcPts val="0"/>
                        </a:spcBef>
                        <a:spcAft>
                          <a:spcPts val="0"/>
                        </a:spcAft>
                        <a:buNone/>
                      </a:pPr>
                      <a:r>
                        <a:rPr b="1" lang="en" sz="1200">
                          <a:latin typeface="Inter"/>
                          <a:ea typeface="Inter"/>
                          <a:cs typeface="Inter"/>
                          <a:sym typeface="Inter"/>
                        </a:rPr>
                        <a:t>FOCUS SKILL(S)</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Causation</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Contextualization</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19075">
                <a:tc>
                  <a:txBody>
                    <a:bodyPr/>
                    <a:lstStyle/>
                    <a:p>
                      <a:pPr indent="0" lvl="0" marL="0" rtl="0" algn="l">
                        <a:spcBef>
                          <a:spcPts val="0"/>
                        </a:spcBef>
                        <a:spcAft>
                          <a:spcPts val="0"/>
                        </a:spcAft>
                        <a:buNone/>
                      </a:pPr>
                      <a:r>
                        <a:rPr b="1" lang="en" sz="1200">
                          <a:latin typeface="Inter"/>
                          <a:ea typeface="Inter"/>
                          <a:cs typeface="Inter"/>
                          <a:sym typeface="Inter"/>
                        </a:rPr>
                        <a:t>STUDENT MATERIALS</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None/>
                      </a:pPr>
                      <a:r>
                        <a:rPr lang="en" sz="1200" u="sng">
                          <a:solidFill>
                            <a:schemeClr val="hlink"/>
                          </a:solidFill>
                          <a:latin typeface="Inter"/>
                          <a:ea typeface="Inter"/>
                          <a:cs typeface="Inter"/>
                          <a:sym typeface="Inter"/>
                          <a:hlinkClick r:id="rId5"/>
                        </a:rPr>
                        <a:t>Do First Options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6"/>
                        </a:rPr>
                        <a:t>Unit 1 Inquiry Journal</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Printed Student Handouts: </a:t>
                      </a:r>
                      <a:r>
                        <a:rPr lang="en" sz="1200" u="sng">
                          <a:solidFill>
                            <a:schemeClr val="hlink"/>
                          </a:solidFill>
                          <a:latin typeface="Inter"/>
                          <a:ea typeface="Inter"/>
                          <a:cs typeface="Inter"/>
                          <a:sym typeface="Inter"/>
                          <a:hlinkClick r:id="rId7"/>
                        </a:rPr>
                        <a:t>Group 1</a:t>
                      </a:r>
                      <a:r>
                        <a:rPr lang="en" sz="1200">
                          <a:solidFill>
                            <a:schemeClr val="dk1"/>
                          </a:solidFill>
                          <a:latin typeface="Inter"/>
                          <a:ea typeface="Inter"/>
                          <a:cs typeface="Inter"/>
                          <a:sym typeface="Inter"/>
                        </a:rPr>
                        <a:t>, </a:t>
                      </a:r>
                      <a:r>
                        <a:rPr lang="en" sz="1200" u="sng">
                          <a:solidFill>
                            <a:schemeClr val="hlink"/>
                          </a:solidFill>
                          <a:latin typeface="Inter"/>
                          <a:ea typeface="Inter"/>
                          <a:cs typeface="Inter"/>
                          <a:sym typeface="Inter"/>
                          <a:hlinkClick r:id="rId8"/>
                        </a:rPr>
                        <a:t>Group 2</a:t>
                      </a:r>
                      <a:r>
                        <a:rPr lang="en" sz="1200">
                          <a:solidFill>
                            <a:schemeClr val="dk1"/>
                          </a:solidFill>
                          <a:latin typeface="Inter"/>
                          <a:ea typeface="Inter"/>
                          <a:cs typeface="Inter"/>
                          <a:sym typeface="Inter"/>
                        </a:rPr>
                        <a:t>, </a:t>
                      </a:r>
                      <a:r>
                        <a:rPr lang="en" sz="1200" u="sng">
                          <a:solidFill>
                            <a:schemeClr val="hlink"/>
                          </a:solidFill>
                          <a:latin typeface="Inter"/>
                          <a:ea typeface="Inter"/>
                          <a:cs typeface="Inter"/>
                          <a:sym typeface="Inter"/>
                          <a:hlinkClick r:id="rId9"/>
                        </a:rPr>
                        <a:t>Group 3</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19075">
                <a:tc rowSpan="2">
                  <a:txBody>
                    <a:bodyPr/>
                    <a:lstStyle/>
                    <a:p>
                      <a:pPr indent="0" lvl="0" marL="0" rtl="0" algn="l">
                        <a:spcBef>
                          <a:spcPts val="0"/>
                        </a:spcBef>
                        <a:spcAft>
                          <a:spcPts val="0"/>
                        </a:spcAft>
                        <a:buNone/>
                      </a:pPr>
                      <a:r>
                        <a:rPr b="1" lang="en" sz="1200">
                          <a:latin typeface="Inter"/>
                          <a:ea typeface="Inter"/>
                          <a:cs typeface="Inter"/>
                          <a:sym typeface="Inter"/>
                        </a:rPr>
                        <a:t>DO FIRST</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Option 1- Fraye</a:t>
                      </a:r>
                      <a:r>
                        <a:rPr lang="en" sz="1200">
                          <a:latin typeface="Inter"/>
                          <a:ea typeface="Inter"/>
                          <a:cs typeface="Inter"/>
                          <a:sym typeface="Inter"/>
                        </a:rPr>
                        <a:t>r</a:t>
                      </a:r>
                      <a:r>
                        <a:rPr lang="en" sz="1200">
                          <a:solidFill>
                            <a:srgbClr val="000000"/>
                          </a:solidFill>
                          <a:latin typeface="Inter"/>
                          <a:ea typeface="Inter"/>
                          <a:cs typeface="Inter"/>
                          <a:sym typeface="Inter"/>
                        </a:rPr>
                        <a:t>:</a:t>
                      </a:r>
                      <a:r>
                        <a:rPr lang="en" sz="1200">
                          <a:latin typeface="Inter"/>
                          <a:ea typeface="Inter"/>
                          <a:cs typeface="Inter"/>
                          <a:sym typeface="Inter"/>
                        </a:rPr>
                        <a:t> Network</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Option 2- </a:t>
                      </a:r>
                      <a:r>
                        <a:rPr lang="en" sz="1200">
                          <a:latin typeface="Inter"/>
                          <a:ea typeface="Inter"/>
                          <a:cs typeface="Inter"/>
                          <a:sym typeface="Inter"/>
                        </a:rPr>
                        <a:t>Quickwrite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0382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Select </a:t>
                      </a:r>
                      <a:r>
                        <a:rPr lang="en" sz="1200" u="sng">
                          <a:solidFill>
                            <a:schemeClr val="hlink"/>
                          </a:solidFill>
                          <a:latin typeface="Inter"/>
                          <a:ea typeface="Inter"/>
                          <a:cs typeface="Inter"/>
                          <a:sym typeface="Inter"/>
                          <a:hlinkClick r:id="rId10"/>
                        </a:rPr>
                        <a:t>“Do First”</a:t>
                      </a:r>
                      <a:r>
                        <a:rPr lang="en" sz="1200">
                          <a:solidFill>
                            <a:srgbClr val="000000"/>
                          </a:solidFill>
                          <a:latin typeface="Inter"/>
                          <a:ea typeface="Inter"/>
                          <a:cs typeface="Inter"/>
                          <a:sym typeface="Inter"/>
                        </a:rPr>
                        <a:t> option</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Play “Song of the Unit” or alternative </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students with visual, online, or print access to “Do First”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 either online or by hand.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919775">
                <a:tc rowSpan="2">
                  <a:txBody>
                    <a:bodyPr/>
                    <a:lstStyle/>
                    <a:p>
                      <a:pPr indent="0" lvl="0" marL="0" rtl="0" algn="l">
                        <a:spcBef>
                          <a:spcPts val="0"/>
                        </a:spcBef>
                        <a:spcAft>
                          <a:spcPts val="0"/>
                        </a:spcAft>
                        <a:buNone/>
                      </a:pPr>
                      <a:r>
                        <a:rPr b="1" lang="en" sz="1200">
                          <a:solidFill>
                            <a:schemeClr val="dk1"/>
                          </a:solidFill>
                          <a:latin typeface="Inter"/>
                          <a:ea typeface="Inter"/>
                          <a:cs typeface="Inter"/>
                          <a:sym typeface="Inter"/>
                        </a:rPr>
                        <a:t>ACTIVITY 1 - LAUNCH</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With an inquiry based approach, every unit is guided by an “Essential Question,” every topic by a “Compelling Question,” and every lesson by a “Supporting Question.”  </a:t>
                      </a:r>
                      <a:r>
                        <a:rPr lang="en" sz="1200">
                          <a:solidFill>
                            <a:schemeClr val="dk1"/>
                          </a:solidFill>
                          <a:latin typeface="Inter"/>
                          <a:ea typeface="Inter"/>
                          <a:cs typeface="Inter"/>
                          <a:sym typeface="Inter"/>
                        </a:rPr>
                        <a:t>Using the </a:t>
                      </a:r>
                      <a:r>
                        <a:rPr lang="en" sz="1200" u="sng">
                          <a:solidFill>
                            <a:schemeClr val="hlink"/>
                          </a:solidFill>
                          <a:latin typeface="Inter"/>
                          <a:ea typeface="Inter"/>
                          <a:cs typeface="Inter"/>
                          <a:sym typeface="Inter"/>
                          <a:hlinkClick r:id="rId11"/>
                        </a:rPr>
                        <a:t>Inquiry Journal Introduction Presentation</a:t>
                      </a:r>
                      <a:r>
                        <a:rPr lang="en" sz="1200">
                          <a:solidFill>
                            <a:schemeClr val="dk1"/>
                          </a:solidFill>
                          <a:latin typeface="Inter"/>
                          <a:ea typeface="Inter"/>
                          <a:cs typeface="Inter"/>
                          <a:sym typeface="Inter"/>
                        </a:rPr>
                        <a:t>, introduce the </a:t>
                      </a:r>
                      <a:r>
                        <a:rPr lang="en" sz="1200" u="sng">
                          <a:solidFill>
                            <a:schemeClr val="hlink"/>
                          </a:solidFill>
                          <a:latin typeface="Inter"/>
                          <a:ea typeface="Inter"/>
                          <a:cs typeface="Inter"/>
                          <a:sym typeface="Inter"/>
                          <a:hlinkClick r:id="rId12"/>
                        </a:rPr>
                        <a:t>“Inquiry Journal”</a:t>
                      </a:r>
                      <a:r>
                        <a:rPr lang="en" sz="1200">
                          <a:solidFill>
                            <a:schemeClr val="dk1"/>
                          </a:solidFill>
                          <a:latin typeface="Inter"/>
                          <a:ea typeface="Inter"/>
                          <a:cs typeface="Inter"/>
                          <a:sym typeface="Inter"/>
                        </a:rPr>
                        <a:t> to students by showing them the various parts and giving them time to preview the questions for Unit 1.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2112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Explain the process and importance of Inquiry using the </a:t>
                      </a:r>
                      <a:r>
                        <a:rPr lang="en" sz="1200">
                          <a:latin typeface="Inter"/>
                          <a:ea typeface="Inter"/>
                          <a:cs typeface="Inter"/>
                          <a:sym typeface="Inter"/>
                        </a:rPr>
                        <a:t>Inquiry Journal Introduction Presentation</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Hand out Unit 1 Inquiry Journal</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Guide students through Unit 1- Topic 1:  Supporting Questions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Listen and ask questions about the Inquiry Process and Journal</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Fill out the “K” and “W” for each of the supporting questions for Unit 1- Topic 1: </a:t>
                      </a:r>
                      <a:r>
                        <a:rPr lang="en" sz="1200">
                          <a:latin typeface="Inter"/>
                          <a:ea typeface="Inter"/>
                          <a:cs typeface="Inter"/>
                          <a:sym typeface="Inter"/>
                        </a:rPr>
                        <a:t>Examining the Global Tapestry</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9" name="Google Shape;59;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Global Exchanges and Societies: Daily Lesson Plan (180 Minutes)</a:t>
            </a:r>
            <a:endParaRPr sz="2100">
              <a:solidFill>
                <a:srgbClr val="000000"/>
              </a:solidFill>
              <a:latin typeface="Plus Jakarta Sans Medium"/>
              <a:ea typeface="Plus Jakarta Sans Medium"/>
              <a:cs typeface="Plus Jakarta Sans Medium"/>
              <a:sym typeface="Plus Jakarta Sans Medium"/>
            </a:endParaRPr>
          </a:p>
        </p:txBody>
      </p:sp>
      <p:pic>
        <p:nvPicPr>
          <p:cNvPr id="60" name="Google Shape;60;p13"/>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4" name="Shape 64"/>
        <p:cNvGrpSpPr/>
        <p:nvPr/>
      </p:nvGrpSpPr>
      <p:grpSpPr>
        <a:xfrm>
          <a:off x="0" y="0"/>
          <a:ext cx="0" cy="0"/>
          <a:chOff x="0" y="0"/>
          <a:chExt cx="0" cy="0"/>
        </a:xfrm>
      </p:grpSpPr>
      <p:pic>
        <p:nvPicPr>
          <p:cNvPr id="65" name="Google Shape;65;p14"/>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66" name="Google Shape;66;p14"/>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67" name="Google Shape;67;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8" name="Google Shape;68;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9" name="Google Shape;69;p14"/>
          <p:cNvGraphicFramePr/>
          <p:nvPr/>
        </p:nvGraphicFramePr>
        <p:xfrm>
          <a:off x="355863" y="582125"/>
          <a:ext cx="3000000" cy="3000000"/>
        </p:xfrm>
        <a:graphic>
          <a:graphicData uri="http://schemas.openxmlformats.org/drawingml/2006/table">
            <a:tbl>
              <a:tblPr>
                <a:noFill/>
                <a:tableStyleId>{89C25DBC-5BEF-49CB-B576-4CC707BF7163}</a:tableStyleId>
              </a:tblPr>
              <a:tblGrid>
                <a:gridCol w="1611200"/>
                <a:gridCol w="4067950"/>
                <a:gridCol w="3669725"/>
              </a:tblGrid>
              <a:tr h="36377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LESSON 1: Trade Networks</a:t>
                      </a:r>
                      <a:r>
                        <a:rPr b="1" lang="en" sz="1300">
                          <a:latin typeface="Inter"/>
                          <a:ea typeface="Inter"/>
                          <a:cs typeface="Inter"/>
                          <a:sym typeface="Inter"/>
                        </a:rPr>
                        <a:t>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047800">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2 - </a:t>
                      </a:r>
                      <a:r>
                        <a:rPr b="1" lang="en" sz="1300">
                          <a:solidFill>
                            <a:schemeClr val="dk1"/>
                          </a:solidFill>
                          <a:latin typeface="Inter"/>
                          <a:ea typeface="Inter"/>
                          <a:cs typeface="Inter"/>
                          <a:sym typeface="Inter"/>
                        </a:rPr>
                        <a:t>PRACTICE</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Introduce the major concepts of three main trade routes from the time period: the Silk Roads, the Indian Ocean, and the Trans-Saharan trade networks using the </a:t>
                      </a:r>
                      <a:r>
                        <a:rPr lang="en" sz="1200" u="sng">
                          <a:solidFill>
                            <a:schemeClr val="hlink"/>
                          </a:solidFill>
                          <a:latin typeface="Inter"/>
                          <a:ea typeface="Inter"/>
                          <a:cs typeface="Inter"/>
                          <a:sym typeface="Inter"/>
                          <a:hlinkClick r:id="rId5"/>
                        </a:rPr>
                        <a:t>Trade Routes Presentation</a:t>
                      </a:r>
                      <a:r>
                        <a:rPr lang="en" sz="1200">
                          <a:solidFill>
                            <a:schemeClr val="dk1"/>
                          </a:solidFill>
                          <a:latin typeface="Inter"/>
                          <a:ea typeface="Inter"/>
                          <a:cs typeface="Inter"/>
                          <a:sym typeface="Inter"/>
                        </a:rPr>
                        <a:t>. Students will be put in groups and assigned one of the three trade routes to research for their Newscast project.  Students will focus on one trade route and create a newscast about it. They will also create a commercial and do an interview with a key figure related to the trade route. Each student group will need access to the specific slides and worksheet for their particular trade route.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23858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228600" lvl="0" marL="3048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Introduce the three trade routes &amp; the overarching ideas using slide 3 of the presentation</a:t>
                      </a:r>
                      <a:endParaRPr sz="1200">
                        <a:solidFill>
                          <a:srgbClr val="000000"/>
                        </a:solidFill>
                        <a:latin typeface="Inter"/>
                        <a:ea typeface="Inter"/>
                        <a:cs typeface="Inter"/>
                        <a:sym typeface="Inter"/>
                      </a:endParaRPr>
                    </a:p>
                    <a:p>
                      <a:pPr indent="-228600" lvl="0" marL="3048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Put students into groups and assign them one of the trade routes for their project</a:t>
                      </a:r>
                      <a:endParaRPr sz="1200">
                        <a:solidFill>
                          <a:srgbClr val="000000"/>
                        </a:solidFill>
                        <a:latin typeface="Inter"/>
                        <a:ea typeface="Inter"/>
                        <a:cs typeface="Inter"/>
                        <a:sym typeface="Inter"/>
                      </a:endParaRPr>
                    </a:p>
                    <a:p>
                      <a:pPr indent="0" lvl="0" marL="0" rtl="0" algn="l">
                        <a:lnSpc>
                          <a:spcPct val="100000"/>
                        </a:lnSpc>
                        <a:spcBef>
                          <a:spcPts val="0"/>
                        </a:spcBef>
                        <a:spcAft>
                          <a:spcPts val="0"/>
                        </a:spcAft>
                        <a:buNone/>
                      </a:pPr>
                      <a:r>
                        <a:rPr lang="en" sz="1200">
                          <a:latin typeface="Inter"/>
                          <a:ea typeface="Inter"/>
                          <a:cs typeface="Inter"/>
                          <a:sym typeface="Inter"/>
                        </a:rPr>
                        <a:t>Silk Roads Group</a:t>
                      </a:r>
                      <a:endParaRPr sz="1200">
                        <a:solidFill>
                          <a:srgbClr val="000000"/>
                        </a:solidFill>
                        <a:latin typeface="Inter"/>
                        <a:ea typeface="Inter"/>
                        <a:cs typeface="Inter"/>
                        <a:sym typeface="Inter"/>
                      </a:endParaRPr>
                    </a:p>
                    <a:p>
                      <a:pPr indent="-304800" lvl="0" marL="685800" rtl="0" algn="l">
                        <a:lnSpc>
                          <a:spcPct val="100000"/>
                        </a:lnSpc>
                        <a:spcBef>
                          <a:spcPts val="0"/>
                        </a:spcBef>
                        <a:spcAft>
                          <a:spcPts val="0"/>
                        </a:spcAft>
                        <a:buSzPts val="1200"/>
                        <a:buFont typeface="Inter"/>
                        <a:buAutoNum type="alphaLcPeriod"/>
                      </a:pPr>
                      <a:r>
                        <a:rPr lang="en" sz="1200" u="sng">
                          <a:solidFill>
                            <a:schemeClr val="hlink"/>
                          </a:solidFill>
                          <a:latin typeface="Inter"/>
                          <a:ea typeface="Inter"/>
                          <a:cs typeface="Inter"/>
                          <a:sym typeface="Inter"/>
                          <a:hlinkClick r:id="rId6"/>
                        </a:rPr>
                        <a:t>Slides</a:t>
                      </a:r>
                      <a:endParaRPr sz="1200">
                        <a:latin typeface="Inter"/>
                        <a:ea typeface="Inter"/>
                        <a:cs typeface="Inter"/>
                        <a:sym typeface="Inter"/>
                      </a:endParaRPr>
                    </a:p>
                    <a:p>
                      <a:pPr indent="-304800" lvl="0" marL="685800" rtl="0" algn="l">
                        <a:lnSpc>
                          <a:spcPct val="100000"/>
                        </a:lnSpc>
                        <a:spcBef>
                          <a:spcPts val="0"/>
                        </a:spcBef>
                        <a:spcAft>
                          <a:spcPts val="0"/>
                        </a:spcAft>
                        <a:buSzPts val="1200"/>
                        <a:buFont typeface="Inter"/>
                        <a:buAutoNum type="alphaLcPeriod"/>
                      </a:pPr>
                      <a:r>
                        <a:rPr lang="en" sz="1200" u="sng">
                          <a:solidFill>
                            <a:schemeClr val="hlink"/>
                          </a:solidFill>
                          <a:latin typeface="Inter"/>
                          <a:ea typeface="Inter"/>
                          <a:cs typeface="Inter"/>
                          <a:sym typeface="Inter"/>
                          <a:hlinkClick r:id="rId7"/>
                        </a:rPr>
                        <a:t>Worksheet</a:t>
                      </a:r>
                      <a:endParaRPr sz="1200">
                        <a:latin typeface="Inter"/>
                        <a:ea typeface="Inter"/>
                        <a:cs typeface="Inter"/>
                        <a:sym typeface="Inter"/>
                      </a:endParaRPr>
                    </a:p>
                    <a:p>
                      <a:pPr indent="0" lvl="0" marL="0" rtl="0" algn="l">
                        <a:lnSpc>
                          <a:spcPct val="100000"/>
                        </a:lnSpc>
                        <a:spcBef>
                          <a:spcPts val="0"/>
                        </a:spcBef>
                        <a:spcAft>
                          <a:spcPts val="0"/>
                        </a:spcAft>
                        <a:buNone/>
                      </a:pPr>
                      <a:r>
                        <a:rPr lang="en" sz="1200">
                          <a:latin typeface="Inter"/>
                          <a:ea typeface="Inter"/>
                          <a:cs typeface="Inter"/>
                          <a:sym typeface="Inter"/>
                        </a:rPr>
                        <a:t>Indian Ocean Group</a:t>
                      </a:r>
                      <a:endParaRPr sz="1200">
                        <a:latin typeface="Inter"/>
                        <a:ea typeface="Inter"/>
                        <a:cs typeface="Inter"/>
                        <a:sym typeface="Inter"/>
                      </a:endParaRPr>
                    </a:p>
                    <a:p>
                      <a:pPr indent="-304800" lvl="0" marL="685800" rtl="0" algn="l">
                        <a:lnSpc>
                          <a:spcPct val="100000"/>
                        </a:lnSpc>
                        <a:spcBef>
                          <a:spcPts val="0"/>
                        </a:spcBef>
                        <a:spcAft>
                          <a:spcPts val="0"/>
                        </a:spcAft>
                        <a:buSzPts val="1200"/>
                        <a:buFont typeface="Inter"/>
                        <a:buAutoNum type="alphaLcPeriod"/>
                      </a:pPr>
                      <a:r>
                        <a:rPr lang="en" sz="1200" u="sng">
                          <a:solidFill>
                            <a:schemeClr val="hlink"/>
                          </a:solidFill>
                          <a:latin typeface="Inter"/>
                          <a:ea typeface="Inter"/>
                          <a:cs typeface="Inter"/>
                          <a:sym typeface="Inter"/>
                          <a:hlinkClick r:id="rId8"/>
                        </a:rPr>
                        <a:t>Slides</a:t>
                      </a:r>
                      <a:endParaRPr sz="1200">
                        <a:latin typeface="Inter"/>
                        <a:ea typeface="Inter"/>
                        <a:cs typeface="Inter"/>
                        <a:sym typeface="Inter"/>
                      </a:endParaRPr>
                    </a:p>
                    <a:p>
                      <a:pPr indent="-304800" lvl="0" marL="685800" rtl="0" algn="l">
                        <a:lnSpc>
                          <a:spcPct val="100000"/>
                        </a:lnSpc>
                        <a:spcBef>
                          <a:spcPts val="0"/>
                        </a:spcBef>
                        <a:spcAft>
                          <a:spcPts val="0"/>
                        </a:spcAft>
                        <a:buSzPts val="1200"/>
                        <a:buFont typeface="Inter"/>
                        <a:buAutoNum type="alphaLcPeriod"/>
                      </a:pPr>
                      <a:r>
                        <a:rPr lang="en" sz="1200" u="sng">
                          <a:solidFill>
                            <a:schemeClr val="hlink"/>
                          </a:solidFill>
                          <a:latin typeface="Inter"/>
                          <a:ea typeface="Inter"/>
                          <a:cs typeface="Inter"/>
                          <a:sym typeface="Inter"/>
                          <a:hlinkClick r:id="rId9"/>
                        </a:rPr>
                        <a:t>Worksheet</a:t>
                      </a:r>
                      <a:endParaRPr sz="1200">
                        <a:latin typeface="Inter"/>
                        <a:ea typeface="Inter"/>
                        <a:cs typeface="Inter"/>
                        <a:sym typeface="Inter"/>
                      </a:endParaRPr>
                    </a:p>
                    <a:p>
                      <a:pPr indent="0" lvl="0" marL="0" rtl="0" algn="l">
                        <a:lnSpc>
                          <a:spcPct val="100000"/>
                        </a:lnSpc>
                        <a:spcBef>
                          <a:spcPts val="0"/>
                        </a:spcBef>
                        <a:spcAft>
                          <a:spcPts val="0"/>
                        </a:spcAft>
                        <a:buNone/>
                      </a:pPr>
                      <a:r>
                        <a:rPr lang="en" sz="1200">
                          <a:latin typeface="Inter"/>
                          <a:ea typeface="Inter"/>
                          <a:cs typeface="Inter"/>
                          <a:sym typeface="Inter"/>
                        </a:rPr>
                        <a:t>Trans-Saharan Group</a:t>
                      </a:r>
                      <a:endParaRPr sz="1200">
                        <a:latin typeface="Inter"/>
                        <a:ea typeface="Inter"/>
                        <a:cs typeface="Inter"/>
                        <a:sym typeface="Inter"/>
                      </a:endParaRPr>
                    </a:p>
                    <a:p>
                      <a:pPr indent="-304800" lvl="0" marL="685800" rtl="0" algn="l">
                        <a:lnSpc>
                          <a:spcPct val="100000"/>
                        </a:lnSpc>
                        <a:spcBef>
                          <a:spcPts val="0"/>
                        </a:spcBef>
                        <a:spcAft>
                          <a:spcPts val="0"/>
                        </a:spcAft>
                        <a:buSzPts val="1200"/>
                        <a:buFont typeface="Inter"/>
                        <a:buAutoNum type="alphaLcPeriod"/>
                      </a:pPr>
                      <a:r>
                        <a:rPr lang="en" sz="1200" u="sng">
                          <a:solidFill>
                            <a:schemeClr val="hlink"/>
                          </a:solidFill>
                          <a:latin typeface="Inter"/>
                          <a:ea typeface="Inter"/>
                          <a:cs typeface="Inter"/>
                          <a:sym typeface="Inter"/>
                          <a:hlinkClick r:id="rId10"/>
                        </a:rPr>
                        <a:t>Slides</a:t>
                      </a:r>
                      <a:endParaRPr sz="1200">
                        <a:latin typeface="Inter"/>
                        <a:ea typeface="Inter"/>
                        <a:cs typeface="Inter"/>
                        <a:sym typeface="Inter"/>
                      </a:endParaRPr>
                    </a:p>
                    <a:p>
                      <a:pPr indent="-304800" lvl="0" marL="685800" rtl="0" algn="l">
                        <a:lnSpc>
                          <a:spcPct val="100000"/>
                        </a:lnSpc>
                        <a:spcBef>
                          <a:spcPts val="0"/>
                        </a:spcBef>
                        <a:spcAft>
                          <a:spcPts val="0"/>
                        </a:spcAft>
                        <a:buSzPts val="1200"/>
                        <a:buFont typeface="Inter"/>
                        <a:buAutoNum type="alphaLcPeriod"/>
                      </a:pPr>
                      <a:r>
                        <a:rPr lang="en" sz="1200" u="sng">
                          <a:solidFill>
                            <a:schemeClr val="hlink"/>
                          </a:solidFill>
                          <a:latin typeface="Inter"/>
                          <a:ea typeface="Inter"/>
                          <a:cs typeface="Inter"/>
                          <a:sym typeface="Inter"/>
                          <a:hlinkClick r:id="rId11"/>
                        </a:rPr>
                        <a:t>Worksheet</a:t>
                      </a:r>
                      <a:endParaRPr sz="1200">
                        <a:solidFill>
                          <a:srgbClr val="000000"/>
                        </a:solidFill>
                        <a:latin typeface="Inter"/>
                        <a:ea typeface="Inter"/>
                        <a:cs typeface="Inter"/>
                        <a:sym typeface="Inter"/>
                      </a:endParaRPr>
                    </a:p>
                    <a:p>
                      <a:pPr indent="-228600" lvl="0" marL="3048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Monitor student work and answer questions as needed.</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Work with group to research assigned trade route and complete the Trade Routes Newscast Worksheet</a:t>
                      </a:r>
                      <a:endParaRPr sz="1200">
                        <a:solidFill>
                          <a:srgbClr val="000000"/>
                        </a:solidFill>
                        <a:latin typeface="Inter"/>
                        <a:ea typeface="Inter"/>
                        <a:cs typeface="Inter"/>
                        <a:sym typeface="Inter"/>
                      </a:endParaRPr>
                    </a:p>
                    <a:p>
                      <a:pPr indent="-228600" lvl="0" marL="3048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Either record the entire Newscast to submit the assignment or present them in class.</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70" name="Google Shape;70;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Global Exchanges and Societies: Daily Lesson Plan (180 Minutes)</a:t>
            </a:r>
            <a:endParaRPr sz="1800">
              <a:solidFill>
                <a:srgbClr val="000000"/>
              </a:solidFill>
              <a:latin typeface="Plus Jakarta Sans Medium"/>
              <a:ea typeface="Plus Jakarta Sans Medium"/>
              <a:cs typeface="Plus Jakarta Sans Medium"/>
              <a:sym typeface="Plus Jakarta Sans Medium"/>
            </a:endParaRPr>
          </a:p>
        </p:txBody>
      </p:sp>
      <p:pic>
        <p:nvPicPr>
          <p:cNvPr id="71" name="Google Shape;71;p14"/>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5" name="Shape 75"/>
        <p:cNvGrpSpPr/>
        <p:nvPr/>
      </p:nvGrpSpPr>
      <p:grpSpPr>
        <a:xfrm>
          <a:off x="0" y="0"/>
          <a:ext cx="0" cy="0"/>
          <a:chOff x="0" y="0"/>
          <a:chExt cx="0" cy="0"/>
        </a:xfrm>
      </p:grpSpPr>
      <p:pic>
        <p:nvPicPr>
          <p:cNvPr id="76" name="Google Shape;76;p15"/>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77" name="Google Shape;77;p15"/>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78" name="Google Shape;78;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9" name="Google Shape;79;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80" name="Google Shape;80;p15"/>
          <p:cNvGraphicFramePr/>
          <p:nvPr/>
        </p:nvGraphicFramePr>
        <p:xfrm>
          <a:off x="355863" y="582125"/>
          <a:ext cx="3000000" cy="3000000"/>
        </p:xfrm>
        <a:graphic>
          <a:graphicData uri="http://schemas.openxmlformats.org/drawingml/2006/table">
            <a:tbl>
              <a:tblPr>
                <a:noFill/>
                <a:tableStyleId>{89C25DBC-5BEF-49CB-B576-4CC707BF7163}</a:tableStyleId>
              </a:tblPr>
              <a:tblGrid>
                <a:gridCol w="1611200"/>
                <a:gridCol w="4067950"/>
                <a:gridCol w="3669725"/>
              </a:tblGrid>
              <a:tr h="34370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LESSON 1: Trade Networks</a:t>
                      </a:r>
                      <a:r>
                        <a:rPr b="1" lang="en" sz="1300">
                          <a:latin typeface="Inter"/>
                          <a:ea typeface="Inter"/>
                          <a:cs typeface="Inter"/>
                          <a:sym typeface="Inter"/>
                        </a:rPr>
                        <a:t>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824925">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ACTIVITY 3 - EXHIBIT</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present their Newscast to the class. While the groups present, the rest of the class will take notes about the basics of that trade route and the major impacts it had on society. Students will take notes on the two trade routes that they were NOT assigned for their own project.</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8249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228600" lvl="0" marL="3048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Discuss expectations for presentations</a:t>
                      </a:r>
                      <a:endParaRPr sz="1200">
                        <a:solidFill>
                          <a:srgbClr val="000000"/>
                        </a:solidFill>
                        <a:latin typeface="Inter"/>
                        <a:ea typeface="Inter"/>
                        <a:cs typeface="Inter"/>
                        <a:sym typeface="Inter"/>
                      </a:endParaRPr>
                    </a:p>
                    <a:p>
                      <a:pPr indent="-228600" lvl="0" marL="3048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Pass out </a:t>
                      </a:r>
                      <a:r>
                        <a:rPr lang="en" sz="1200" u="sng">
                          <a:solidFill>
                            <a:schemeClr val="hlink"/>
                          </a:solidFill>
                          <a:latin typeface="Inter"/>
                          <a:ea typeface="Inter"/>
                          <a:cs typeface="Inter"/>
                          <a:sym typeface="Inter"/>
                          <a:hlinkClick r:id="rId5"/>
                        </a:rPr>
                        <a:t>Newscast Presentation </a:t>
                      </a:r>
                      <a:r>
                        <a:rPr lang="en" sz="1200" u="sng">
                          <a:solidFill>
                            <a:schemeClr val="hlink"/>
                          </a:solidFill>
                          <a:latin typeface="Inter"/>
                          <a:ea typeface="Inter"/>
                          <a:cs typeface="Inter"/>
                          <a:sym typeface="Inter"/>
                          <a:hlinkClick r:id="rId6"/>
                        </a:rPr>
                        <a:t>W</a:t>
                      </a:r>
                      <a:r>
                        <a:rPr lang="en" sz="1200" u="sng">
                          <a:solidFill>
                            <a:schemeClr val="hlink"/>
                          </a:solidFill>
                          <a:latin typeface="Inter"/>
                          <a:ea typeface="Inter"/>
                          <a:cs typeface="Inter"/>
                          <a:sym typeface="Inter"/>
                          <a:hlinkClick r:id="rId7"/>
                        </a:rPr>
                        <a:t>orksheet</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Present your Newscast to the class</a:t>
                      </a:r>
                      <a:endParaRPr sz="1200">
                        <a:solidFill>
                          <a:srgbClr val="000000"/>
                        </a:solidFill>
                        <a:latin typeface="Inter"/>
                        <a:ea typeface="Inter"/>
                        <a:cs typeface="Inter"/>
                        <a:sym typeface="Inter"/>
                      </a:endParaRPr>
                    </a:p>
                    <a:p>
                      <a:pPr indent="-228600" lvl="0" marL="3048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While other groups are presenting, take notes about the trade routes you did not research</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824925">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CONCLUSION</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Students will complete an </a:t>
                      </a:r>
                      <a:r>
                        <a:rPr lang="en" sz="1200" u="sng">
                          <a:solidFill>
                            <a:schemeClr val="hlink"/>
                          </a:solidFill>
                          <a:latin typeface="Inter"/>
                          <a:ea typeface="Inter"/>
                          <a:cs typeface="Inter"/>
                          <a:sym typeface="Inter"/>
                          <a:hlinkClick r:id="rId8"/>
                        </a:rPr>
                        <a:t>“Exit Ticket” </a:t>
                      </a:r>
                      <a:r>
                        <a:rPr lang="en" sz="1200">
                          <a:solidFill>
                            <a:schemeClr val="dk1"/>
                          </a:solidFill>
                          <a:latin typeface="Inter"/>
                          <a:ea typeface="Inter"/>
                          <a:cs typeface="Inter"/>
                          <a:sym typeface="Inter"/>
                        </a:rPr>
                        <a:t>in which they reflect on their learnings from the day using a write and draw approach. The “Say it in Six” will require students to thoughtfully consider and synthesize information from the lesson. The illustration will provide a creative opportunity for students to demonstrate their understanding.</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0285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Hand out Exit Ticket and</a:t>
                      </a:r>
                      <a:r>
                        <a:rPr lang="en" sz="1200">
                          <a:latin typeface="Inter"/>
                          <a:ea typeface="Inter"/>
                          <a:cs typeface="Inter"/>
                          <a:sym typeface="Inter"/>
                        </a:rPr>
                        <a:t> provide instructions for “Say it in Six”</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Write a six word phrase  and draw an illustration to demonstrate the main idea of the lesson</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81" name="Google Shape;81;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Global Exchanges and Societies: Daily Lesson Plan (180 Minutes)</a:t>
            </a:r>
            <a:endParaRPr sz="1800">
              <a:solidFill>
                <a:srgbClr val="000000"/>
              </a:solidFill>
              <a:latin typeface="Plus Jakarta Sans Medium"/>
              <a:ea typeface="Plus Jakarta Sans Medium"/>
              <a:cs typeface="Plus Jakarta Sans Medium"/>
              <a:sym typeface="Plus Jakarta Sans Medium"/>
            </a:endParaRPr>
          </a:p>
        </p:txBody>
      </p:sp>
      <p:pic>
        <p:nvPicPr>
          <p:cNvPr id="82" name="Google Shape;82;p15"/>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